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  <p:sldMasterId id="2147483862" r:id="rId2"/>
    <p:sldMasterId id="2147483863" r:id="rId3"/>
  </p:sldMasterIdLst>
  <p:notesMasterIdLst>
    <p:notesMasterId r:id="rId22"/>
  </p:notesMasterIdLst>
  <p:sldIdLst>
    <p:sldId id="264" r:id="rId4"/>
    <p:sldId id="265" r:id="rId5"/>
    <p:sldId id="290" r:id="rId6"/>
    <p:sldId id="289" r:id="rId7"/>
    <p:sldId id="283" r:id="rId8"/>
    <p:sldId id="270" r:id="rId9"/>
    <p:sldId id="285" r:id="rId10"/>
    <p:sldId id="288" r:id="rId11"/>
    <p:sldId id="293" r:id="rId12"/>
    <p:sldId id="277" r:id="rId13"/>
    <p:sldId id="278" r:id="rId14"/>
    <p:sldId id="261" r:id="rId15"/>
    <p:sldId id="294" r:id="rId16"/>
    <p:sldId id="284" r:id="rId17"/>
    <p:sldId id="291" r:id="rId18"/>
    <p:sldId id="281" r:id="rId19"/>
    <p:sldId id="262" r:id="rId20"/>
    <p:sldId id="26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805"/>
    <a:srgbClr val="FF9903"/>
    <a:srgbClr val="FF8703"/>
    <a:srgbClr val="03AFB9"/>
    <a:srgbClr val="026F74"/>
    <a:srgbClr val="59C6D3"/>
    <a:srgbClr val="B5ECD3"/>
    <a:srgbClr val="4280B4"/>
    <a:srgbClr val="0740DF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8" autoAdjust="0"/>
    <p:restoredTop sz="79867" autoAdjust="0"/>
  </p:normalViewPr>
  <p:slideViewPr>
    <p:cSldViewPr snapToGrid="0" snapToObjects="1">
      <p:cViewPr varScale="1">
        <p:scale>
          <a:sx n="68" d="100"/>
          <a:sy n="68" d="100"/>
        </p:scale>
        <p:origin x="1402" y="67"/>
      </p:cViewPr>
      <p:guideLst>
        <p:guide orient="horz" pos="21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F3E4E-4F5D-B446-AABA-ACCEC67020FD}" type="datetimeFigureOut">
              <a:rPr kumimoji="1" lang="ko-KR" altLang="en-US" smtClean="0"/>
              <a:t>2019-03-13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3EDEC-BC48-8E49-8BFE-B838ECE56D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381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현재 수많은 기업들이 공간적 제약과 비용등의 문제로인해 사내 웹 시스템을 클라우드환경으로 이관하고있다.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퍼블릭 클라우드의 특성상 컴퓨팅 리소스의 제어권이 클라이언트에 있는 것이 아니라 프로바이더에게 있습니다.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이 때문에 클라우드 환경 내에서 구축한 웹 시스템은 서버 과부하 등의 워크로드를 관리하기 위해서 각별히 신경써야 합니다.</a:t>
                </a: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9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퍼블릭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환경에서 구축한 서버 특성상 하드웨어를 업그레이드 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scale-up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방식보다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서버를 묶어서 성능을 올리는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scale-out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사용해야한다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클러스터링이라는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방식이 있는데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웹 서비스를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서버가 나누어서 처리하여 부하를 줄이는 방식이다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한가지 문제점이 있는데 하나의 클라이언트에 대한 패킷들이 여러 서버로 나뉘어 처리가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되다보니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세션정보를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일관성있게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관리하기가 어렵다는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45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또하나의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방법이 바로 클러스터링이다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서버가 동일한 구성을 가지고 병렬로 연결되어 마치 하나의 서버처럼 사용하는 것을 말한다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환경에서는 특정 어플리케이션에 문제가 생겨도 전체 서비스에 영향이 가지 않도록 제어가 가능하고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application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 failover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가능하여 한쪽 서버가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되었을 때 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끊기지 않고 다른 쪽 서버에서 유지가 된다는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606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실제로 </a:t>
            </a:r>
            <a:r>
              <a:rPr kumimoji="1" lang="ko-KR" altLang="en-US" dirty="0" err="1"/>
              <a:t>퍼블릭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환경에서 구성된 웹 서비스에 </a:t>
            </a:r>
            <a:r>
              <a:rPr kumimoji="1" lang="en-US" altLang="ko-KR" dirty="0"/>
              <a:t>web, was </a:t>
            </a:r>
            <a:r>
              <a:rPr kumimoji="1" lang="ko-KR" altLang="en-US" dirty="0"/>
              <a:t>구성을 </a:t>
            </a:r>
            <a:r>
              <a:rPr kumimoji="1" lang="ko-KR" altLang="en-US" dirty="0" err="1"/>
              <a:t>이중화하고</a:t>
            </a:r>
            <a:r>
              <a:rPr kumimoji="1" lang="en-US" altLang="ko-KR" dirty="0"/>
              <a:t> 2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was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session clustering</a:t>
            </a:r>
            <a:r>
              <a:rPr kumimoji="1" lang="ko-KR" altLang="en-US" dirty="0"/>
              <a:t>하여</a:t>
            </a:r>
            <a:endParaRPr kumimoji="1" lang="en-US" altLang="ko-KR" dirty="0"/>
          </a:p>
          <a:p>
            <a:r>
              <a:rPr kumimoji="1" lang="ko-KR" altLang="en-US" dirty="0"/>
              <a:t>하나의 어플리케이션에 문제가 생기더라도 전체 서비스에 영향을 주지 않는 </a:t>
            </a:r>
            <a:r>
              <a:rPr kumimoji="1" lang="ko-KR" altLang="en-US" dirty="0" err="1"/>
              <a:t>고가용성</a:t>
            </a:r>
            <a:r>
              <a:rPr kumimoji="1" lang="ko-KR" altLang="en-US" dirty="0"/>
              <a:t> 시스템을 구축하여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공공기관이나 기업체등에서 사용할 수 있는 안전한 오픈소스 웹 시스템을 </a:t>
            </a:r>
            <a:r>
              <a:rPr kumimoji="1" lang="ko-KR" altLang="en-US" dirty="0" err="1"/>
              <a:t>구축하려한다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526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061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3EDEC-BC48-8E49-8BFE-B838ECE56D6D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003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77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138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56" r:id="rId12"/>
    <p:sldLayoutId id="214748385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2019-03-13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tif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도형 39">
            <a:extLst>
              <a:ext uri="{FF2B5EF4-FFF2-40B4-BE49-F238E27FC236}">
                <a16:creationId xmlns:a16="http://schemas.microsoft.com/office/drawing/2014/main" id="{6DB95D19-A6A9-9B44-A05A-5EF577FC4323}"/>
              </a:ext>
            </a:extLst>
          </p:cNvPr>
          <p:cNvSpPr>
            <a:spLocks/>
          </p:cNvSpPr>
          <p:nvPr/>
        </p:nvSpPr>
        <p:spPr>
          <a:xfrm flipH="1">
            <a:off x="7546340" y="97790"/>
            <a:ext cx="4533900" cy="6662420"/>
          </a:xfrm>
          <a:prstGeom prst="rtTriangle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40">
            <a:extLst>
              <a:ext uri="{FF2B5EF4-FFF2-40B4-BE49-F238E27FC236}">
                <a16:creationId xmlns:a16="http://schemas.microsoft.com/office/drawing/2014/main" id="{33F79847-4EBA-D64B-BB65-3E538094AB12}"/>
              </a:ext>
            </a:extLst>
          </p:cNvPr>
          <p:cNvSpPr>
            <a:spLocks/>
          </p:cNvSpPr>
          <p:nvPr/>
        </p:nvSpPr>
        <p:spPr>
          <a:xfrm rot="10800000" flipH="1">
            <a:off x="100330" y="97790"/>
            <a:ext cx="4533900" cy="6662420"/>
          </a:xfrm>
          <a:prstGeom prst="rtTriangle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332740" y="377190"/>
            <a:ext cx="4287520" cy="3695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404040">
                      <a:alpha val="20000"/>
                    </a:srgbClr>
                  </a:solidFill>
                  <a:prstDash val="solid"/>
                </a:ln>
                <a:solidFill>
                  <a:srgbClr val="40404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Capstone Design Project2_Seokju Koh</a:t>
            </a: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397375" y="5083175"/>
            <a:ext cx="3401695" cy="11995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2012105055 JongYoung Son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2016115113 SunHee Kim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2016117078 HyunKyung Cho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2016114418 KeunRyeong Bae</a:t>
            </a:r>
            <a:endParaRPr lang="ko-KR" altLang="en-US" sz="1800" b="0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836295" y="1689735"/>
            <a:ext cx="10521950" cy="2308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나눔명조 ExtraBold" charset="0"/>
                <a:ea typeface="나눔명조 ExtraBold" charset="0"/>
              </a:rPr>
              <a:t>High Availability System 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나눔명조 ExtraBold" charset="0"/>
              <a:ea typeface="나눔명조 ExtraBold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나눔명조 ExtraBold" charset="0"/>
                <a:ea typeface="나눔명조 ExtraBold" charset="0"/>
              </a:rPr>
              <a:t>in Cloud Environment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나눔명조 ExtraBold" charset="0"/>
              <a:ea typeface="나눔명조 ExtraBold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나눔명조 ExtraBold" charset="0"/>
                <a:ea typeface="나눔명조 ExtraBold" charset="0"/>
              </a:rPr>
              <a:t>using WAS Clustering</a:t>
            </a:r>
            <a:endParaRPr lang="ko-KR" altLang="en-US" sz="4800" b="1" strike="noStrike" cap="none" dirty="0">
              <a:ln w="9525" cap="flat" cmpd="sng">
                <a:solidFill>
                  <a:srgbClr val="303030">
                    <a:alpha val="20000"/>
                  </a:srgbClr>
                </a:solidFill>
                <a:prstDash val="solid"/>
              </a:ln>
              <a:solidFill>
                <a:srgbClr val="303030"/>
              </a:solidFill>
              <a:latin typeface="나눔명조 ExtraBold" charset="0"/>
              <a:ea typeface="나눔명조 ExtraBold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802505" y="4486275"/>
            <a:ext cx="2591435" cy="460375"/>
            <a:chOff x="4802505" y="4486275"/>
            <a:chExt cx="2591435" cy="46037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4802505" y="4486275"/>
              <a:ext cx="259207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n w="9525" cap="flat" cmpd="sng">
                    <a:solidFill>
                      <a:srgbClr val="303030">
                        <a:alpha val="20000"/>
                      </a:srgbClr>
                    </a:solidFill>
                    <a:prstDash val="solid"/>
                  </a:ln>
                  <a:solidFill>
                    <a:srgbClr val="30303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TEAM 5</a:t>
              </a:r>
              <a:endParaRPr lang="ko-KR" altLang="en-US" sz="2400" b="0" strike="noStrike" cap="none" dirty="0">
                <a:ln w="9525" cap="flat" cmpd="sng">
                  <a:solidFill>
                    <a:srgbClr val="303030">
                      <a:alpha val="20000"/>
                    </a:srgbClr>
                  </a:solidFill>
                  <a:prstDash val="solid"/>
                </a:ln>
                <a:solidFill>
                  <a:srgbClr val="3030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cxnSp>
          <p:nvCxnSpPr>
            <p:cNvPr id="38" name="도형 37"/>
            <p:cNvCxnSpPr/>
            <p:nvPr/>
          </p:nvCxnSpPr>
          <p:spPr>
            <a:xfrm flipH="1">
              <a:off x="5974080" y="4898390"/>
              <a:ext cx="231140" cy="1270"/>
            </a:xfrm>
            <a:prstGeom prst="line">
              <a:avLst/>
            </a:prstGeom>
            <a:ln w="6350" cap="flat" cmpd="sng">
              <a:solidFill>
                <a:srgbClr val="30303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76FAD3-8B8D-7740-9974-947E24FC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160" y="1917700"/>
            <a:ext cx="8701405" cy="397002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C22EE0-4E44-3640-A55E-1B02F4F870FF}"/>
              </a:ext>
            </a:extLst>
          </p:cNvPr>
          <p:cNvCxnSpPr>
            <a:cxnSpLocks/>
          </p:cNvCxnSpPr>
          <p:nvPr/>
        </p:nvCxnSpPr>
        <p:spPr>
          <a:xfrm flipV="1">
            <a:off x="5339080" y="3717925"/>
            <a:ext cx="375285" cy="18288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6B9445-5B5A-2A45-8F72-26DB624FC37F}"/>
              </a:ext>
            </a:extLst>
          </p:cNvPr>
          <p:cNvCxnSpPr>
            <a:cxnSpLocks/>
          </p:cNvCxnSpPr>
          <p:nvPr/>
        </p:nvCxnSpPr>
        <p:spPr>
          <a:xfrm>
            <a:off x="5339080" y="4216400"/>
            <a:ext cx="387350" cy="18669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Background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1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2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3"/>
                            </p:stCondLst>
                            <p:childTnLst>
                              <p:par>
                                <p:cTn id="17" presetID="35" presetClass="emph" presetSubtype="0" repeatCount="3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3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1" grpId="3" animBg="1"/>
      <p:bldP spid="11" grpId="4" animBg="1"/>
      <p:bldP spid="11" grpId="5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2A5034-EDA2-3148-B24F-BA9DDC3C5E94}"/>
              </a:ext>
            </a:extLst>
          </p:cNvPr>
          <p:cNvGrpSpPr/>
          <p:nvPr/>
        </p:nvGrpSpPr>
        <p:grpSpPr>
          <a:xfrm>
            <a:off x="1054735" y="1404620"/>
            <a:ext cx="10363200" cy="4989830"/>
            <a:chOff x="1054735" y="1404620"/>
            <a:chExt cx="10363200" cy="498983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FE0409B-CA18-694D-BE15-178A4C8D96BD}"/>
                </a:ext>
              </a:extLst>
            </p:cNvPr>
            <p:cNvGrpSpPr/>
            <p:nvPr/>
          </p:nvGrpSpPr>
          <p:grpSpPr>
            <a:xfrm>
              <a:off x="1054735" y="1404620"/>
              <a:ext cx="10363200" cy="4989830"/>
              <a:chOff x="1054735" y="1404620"/>
              <a:chExt cx="10363200" cy="498983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44EC6F6-41B5-DF4D-B7A4-7F83B4F00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735" y="1404620"/>
                <a:ext cx="7554595" cy="498983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5DCBA2C-CA9C-A74C-BE32-E0B61237BE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5939"/>
              <a:stretch/>
            </p:blipFill>
            <p:spPr>
              <a:xfrm>
                <a:off x="8454390" y="1734820"/>
                <a:ext cx="2963545" cy="397002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986B75D-42D0-014C-9820-A254A9699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3275" y="3002280"/>
                <a:ext cx="905510" cy="1794510"/>
              </a:xfrm>
              <a:prstGeom prst="rect">
                <a:avLst/>
              </a:prstGeom>
            </p:spPr>
          </p:pic>
        </p:grp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895016A6-7C07-1F4F-918F-BD8BA0579303}"/>
                </a:ext>
              </a:extLst>
            </p:cNvPr>
            <p:cNvCxnSpPr/>
            <p:nvPr/>
          </p:nvCxnSpPr>
          <p:spPr>
            <a:xfrm>
              <a:off x="8380730" y="4023360"/>
              <a:ext cx="1016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FD906B57-990C-8D40-BD93-26937F080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035" y="3101975"/>
            <a:ext cx="2255520" cy="654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0DFEABC-BA9D-0946-A9E5-544AA902E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035" y="5118735"/>
            <a:ext cx="2255520" cy="654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B156E0-DCEA-A941-BD0F-82A50C93251D}"/>
              </a:ext>
            </a:extLst>
          </p:cNvPr>
          <p:cNvSpPr txBox="1"/>
          <p:nvPr/>
        </p:nvSpPr>
        <p:spPr>
          <a:xfrm>
            <a:off x="6715125" y="3101975"/>
            <a:ext cx="6743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1F7AB8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WAS</a:t>
            </a:r>
            <a:endParaRPr kumimoji="1" lang="ko-KR" altLang="en-US" dirty="0">
              <a:solidFill>
                <a:srgbClr val="1F7AB8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3D1B2-CFEB-FA47-8728-2A7E78CC997C}"/>
              </a:ext>
            </a:extLst>
          </p:cNvPr>
          <p:cNvSpPr txBox="1"/>
          <p:nvPr/>
        </p:nvSpPr>
        <p:spPr>
          <a:xfrm>
            <a:off x="6715125" y="5073650"/>
            <a:ext cx="6743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1F7AB8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WAS</a:t>
            </a:r>
            <a:endParaRPr kumimoji="1" lang="ko-KR" altLang="en-US" dirty="0">
              <a:solidFill>
                <a:srgbClr val="1F7AB8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Background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3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43075" y="1647190"/>
            <a:ext cx="8706485" cy="1053465"/>
            <a:chOff x="1743075" y="1647190"/>
            <a:chExt cx="8706485" cy="105346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70" y="2195195"/>
              <a:ext cx="3153410" cy="505460"/>
            </a:xfrm>
            <a:prstGeom prst="rect">
              <a:avLst/>
            </a:prstGeom>
            <a:noFill/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2420" y="2128520"/>
              <a:ext cx="1191260" cy="562610"/>
            </a:xfrm>
            <a:prstGeom prst="rect">
              <a:avLst/>
            </a:prstGeom>
            <a:noFill/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075" y="1647190"/>
              <a:ext cx="8706485" cy="543560"/>
            </a:xfrm>
            <a:prstGeom prst="rect">
              <a:avLst/>
            </a:prstGeom>
            <a:noFill/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305" y="2296795"/>
              <a:ext cx="2353310" cy="314960"/>
            </a:xfrm>
            <a:prstGeom prst="rect">
              <a:avLst/>
            </a:prstGeom>
            <a:noFill/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55" y="3211195"/>
            <a:ext cx="4505960" cy="457835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15" y="3200400"/>
            <a:ext cx="4629785" cy="410210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65" y="3589020"/>
            <a:ext cx="4858385" cy="295910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65" y="3932555"/>
            <a:ext cx="4615815" cy="2682875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0E31E54-984F-E546-8465-EF8D8A567FFF}"/>
              </a:ext>
            </a:extLst>
          </p:cNvPr>
          <p:cNvGrpSpPr/>
          <p:nvPr/>
        </p:nvGrpSpPr>
        <p:grpSpPr>
          <a:xfrm>
            <a:off x="2100580" y="1165225"/>
            <a:ext cx="7377430" cy="1997710"/>
            <a:chOff x="2100580" y="1165225"/>
            <a:chExt cx="7377430" cy="199771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81E13CC-C9A7-874D-885A-6601C0EC92A0}"/>
                </a:ext>
              </a:extLst>
            </p:cNvPr>
            <p:cNvGrpSpPr/>
            <p:nvPr/>
          </p:nvGrpSpPr>
          <p:grpSpPr>
            <a:xfrm>
              <a:off x="2100580" y="2706370"/>
              <a:ext cx="7377430" cy="457200"/>
              <a:chOff x="2100580" y="2706370"/>
              <a:chExt cx="7377430" cy="45720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55A80BA-F2B0-944C-92EF-E515C158F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91449"/>
              <a:stretch/>
            </p:blipFill>
            <p:spPr>
              <a:xfrm>
                <a:off x="2100580" y="2706370"/>
                <a:ext cx="6705600" cy="4572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529116D-4E0A-4E43-AEAD-9271D15086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962" t="8804" r="84008" b="83975"/>
              <a:stretch/>
            </p:blipFill>
            <p:spPr>
              <a:xfrm>
                <a:off x="8470265" y="2755900"/>
                <a:ext cx="1007745" cy="386080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7657E3-9A4B-464B-A507-DDD6817DC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62070" y="1165225"/>
              <a:ext cx="1422400" cy="4432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Purpose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직사각형 20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5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 descr="C:/Users/pig82/AppData/Roaming/PolarisOffice/ETemp/1000_21090048/image36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00"/>
                    </a14:imgEffect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44" b="16417"/>
          <a:stretch>
            <a:fillRect/>
          </a:stretch>
        </p:blipFill>
        <p:spPr>
          <a:xfrm flipH="1">
            <a:off x="3606165" y="1360805"/>
            <a:ext cx="7865745" cy="4953635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00050" y="715645"/>
            <a:ext cx="4858385" cy="8934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. About Project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System Outline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</p:txBody>
      </p:sp>
      <p:pic>
        <p:nvPicPr>
          <p:cNvPr id="40" name="Picture 39" descr="C:/Users/pig82/AppData/Roaming/PolarisOffice/ETemp/1000_21090048/image3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5" y="3508375"/>
            <a:ext cx="1568450" cy="1568450"/>
          </a:xfrm>
          <a:prstGeom prst="rect">
            <a:avLst/>
          </a:prstGeom>
          <a:noFill/>
        </p:spPr>
      </p:pic>
      <p:sp>
        <p:nvSpPr>
          <p:cNvPr id="58" name="TextBox 57"/>
          <p:cNvSpPr txBox="1">
            <a:spLocks/>
          </p:cNvSpPr>
          <p:nvPr/>
        </p:nvSpPr>
        <p:spPr>
          <a:xfrm>
            <a:off x="643255" y="5070475"/>
            <a:ext cx="215011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Web Browser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9" name="화살표: 오른쪽 58"/>
          <p:cNvSpPr>
            <a:spLocks/>
          </p:cNvSpPr>
          <p:nvPr/>
        </p:nvSpPr>
        <p:spPr>
          <a:xfrm>
            <a:off x="2792730" y="3979545"/>
            <a:ext cx="574040" cy="626110"/>
          </a:xfrm>
          <a:prstGeom prst="rightArrow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1" name="TextBox 60"/>
          <p:cNvSpPr txBox="1">
            <a:spLocks/>
          </p:cNvSpPr>
          <p:nvPr/>
        </p:nvSpPr>
        <p:spPr>
          <a:xfrm>
            <a:off x="6255385" y="1102995"/>
            <a:ext cx="2150110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Cloud</a:t>
            </a:r>
            <a:endParaRPr lang="ko-KR" altLang="en-US" sz="2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2" name="Picture 61" descr="C:/Users/pig82/AppData/Roaming/PolarisOffice/ETemp/1000_21090048/image3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965" y="3546475"/>
            <a:ext cx="1492250" cy="1492250"/>
          </a:xfrm>
          <a:prstGeom prst="rect">
            <a:avLst/>
          </a:prstGeom>
          <a:noFill/>
        </p:spPr>
      </p:pic>
      <p:sp>
        <p:nvSpPr>
          <p:cNvPr id="63" name="TextBox 62"/>
          <p:cNvSpPr txBox="1">
            <a:spLocks/>
          </p:cNvSpPr>
          <p:nvPr/>
        </p:nvSpPr>
        <p:spPr>
          <a:xfrm>
            <a:off x="4192270" y="5026660"/>
            <a:ext cx="2150110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WEB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4" name="Picture 63" descr="C:/Users/pig82/AppData/Roaming/PolarisOffice/ETemp/1000_21090048/image3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745" y="2317115"/>
            <a:ext cx="1905635" cy="1905635"/>
          </a:xfrm>
          <a:prstGeom prst="rect">
            <a:avLst/>
          </a:prstGeom>
          <a:noFill/>
        </p:spPr>
      </p:pic>
      <p:pic>
        <p:nvPicPr>
          <p:cNvPr id="65" name="Picture 64" descr="C:/Users/pig82/AppData/Roaming/PolarisOffice/ETemp/1000_21090048/image3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745" y="4196080"/>
            <a:ext cx="1905635" cy="1905635"/>
          </a:xfrm>
          <a:prstGeom prst="rect">
            <a:avLst/>
          </a:prstGeom>
          <a:noFill/>
        </p:spPr>
      </p:pic>
      <p:sp>
        <p:nvSpPr>
          <p:cNvPr id="66" name="TextBox 65"/>
          <p:cNvSpPr txBox="1">
            <a:spLocks/>
          </p:cNvSpPr>
          <p:nvPr/>
        </p:nvSpPr>
        <p:spPr>
          <a:xfrm>
            <a:off x="8187690" y="3422015"/>
            <a:ext cx="2150110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WAS1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7" name="TextBox 66"/>
          <p:cNvSpPr txBox="1">
            <a:spLocks/>
          </p:cNvSpPr>
          <p:nvPr/>
        </p:nvSpPr>
        <p:spPr>
          <a:xfrm>
            <a:off x="8192770" y="5339715"/>
            <a:ext cx="2150110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WAS2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6138545" y="3230245"/>
            <a:ext cx="1577975" cy="74993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6148070" y="4563110"/>
            <a:ext cx="1539240" cy="56578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팔각형 69"/>
          <p:cNvSpPr>
            <a:spLocks/>
          </p:cNvSpPr>
          <p:nvPr/>
        </p:nvSpPr>
        <p:spPr>
          <a:xfrm>
            <a:off x="6786880" y="2284730"/>
            <a:ext cx="3852545" cy="3733165"/>
          </a:xfrm>
          <a:prstGeom prst="octagon">
            <a:avLst/>
          </a:prstGeom>
          <a:noFill/>
          <a:ln w="57150" cap="flat" cmpd="sng">
            <a:solidFill>
              <a:srgbClr val="CC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72" name="그림 71" descr="C:/Users/pig82/AppData/Roaming/PolarisOffice/ETemp/1000_21090048/image34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81720" y="2529840"/>
            <a:ext cx="1162685" cy="1048385"/>
          </a:xfrm>
          <a:prstGeom prst="rect">
            <a:avLst/>
          </a:prstGeom>
          <a:noFill/>
        </p:spPr>
      </p:pic>
      <p:pic>
        <p:nvPicPr>
          <p:cNvPr id="73" name="그림 72" descr="C:/Users/pig82/AppData/Roaming/PolarisOffice/ETemp/1000_21090048/image35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67140" y="4498975"/>
            <a:ext cx="791210" cy="895985"/>
          </a:xfrm>
          <a:prstGeom prst="rect">
            <a:avLst/>
          </a:prstGeom>
          <a:noFill/>
        </p:spPr>
      </p:pic>
      <p:grpSp>
        <p:nvGrpSpPr>
          <p:cNvPr id="74" name="그룹 73"/>
          <p:cNvGrpSpPr/>
          <p:nvPr/>
        </p:nvGrpSpPr>
        <p:grpSpPr>
          <a:xfrm>
            <a:off x="6532245" y="3251835"/>
            <a:ext cx="734695" cy="741045"/>
            <a:chOff x="6532245" y="3251835"/>
            <a:chExt cx="734695" cy="741045"/>
          </a:xfrm>
        </p:grpSpPr>
        <p:cxnSp>
          <p:nvCxnSpPr>
            <p:cNvPr id="75" name="직선 연결선 74"/>
            <p:cNvCxnSpPr/>
            <p:nvPr/>
          </p:nvCxnSpPr>
          <p:spPr>
            <a:xfrm flipV="1">
              <a:off x="6532245" y="3251835"/>
              <a:ext cx="734695" cy="734060"/>
            </a:xfrm>
            <a:prstGeom prst="line">
              <a:avLst/>
            </a:prstGeom>
            <a:ln w="57150" cap="flat" cmpd="sng">
              <a:solidFill>
                <a:srgbClr val="FFFF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6532245" y="3251835"/>
              <a:ext cx="734695" cy="741045"/>
            </a:xfrm>
            <a:prstGeom prst="line">
              <a:avLst/>
            </a:prstGeom>
            <a:ln w="57150" cap="flat" cmpd="sng">
              <a:solidFill>
                <a:srgbClr val="FFFF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직사각형 76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8" name="직사각형 77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531 0.226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 animBg="1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About Project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System Outline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AC80F3-058B-8A47-9725-C222B9C082DC}"/>
              </a:ext>
            </a:extLst>
          </p:cNvPr>
          <p:cNvGrpSpPr/>
          <p:nvPr/>
        </p:nvGrpSpPr>
        <p:grpSpPr>
          <a:xfrm>
            <a:off x="3399155" y="608330"/>
            <a:ext cx="8453120" cy="5582285"/>
            <a:chOff x="3399155" y="608330"/>
            <a:chExt cx="8453120" cy="5582285"/>
          </a:xfrm>
        </p:grpSpPr>
        <p:pic>
          <p:nvPicPr>
            <p:cNvPr id="23" name="그림 22" descr="C:/Users/pig82/AppData/Roaming/PolarisOffice/ETemp/1000_21090048/image3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900"/>
                      </a14:imgEffect>
                      <a14:imgEffect>
                        <a14:sharpenSoften amount="-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44" b="16417"/>
            <a:stretch>
              <a:fillRect/>
            </a:stretch>
          </p:blipFill>
          <p:spPr>
            <a:xfrm flipH="1">
              <a:off x="3399155" y="863600"/>
              <a:ext cx="8453755" cy="5327650"/>
            </a:xfrm>
            <a:prstGeom prst="rect">
              <a:avLst/>
            </a:prstGeom>
            <a:noFill/>
          </p:spPr>
        </p:pic>
        <p:pic>
          <p:nvPicPr>
            <p:cNvPr id="24" name="그림 23" descr="C:/Users/pig82/AppData/Roaming/PolarisOffice/ETemp/1000_21090048/image37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68160" y="608330"/>
              <a:ext cx="3966210" cy="2010410"/>
            </a:xfrm>
            <a:prstGeom prst="rect">
              <a:avLst/>
            </a:prstGeom>
            <a:noFill/>
          </p:spPr>
        </p:pic>
        <p:pic>
          <p:nvPicPr>
            <p:cNvPr id="25" name="그림 24" descr="C:/Users/pig82/AppData/Roaming/PolarisOffice/ETemp/1000_21090048/image38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33" b="32286"/>
            <a:stretch>
              <a:fillRect/>
            </a:stretch>
          </p:blipFill>
          <p:spPr>
            <a:xfrm>
              <a:off x="7870825" y="2650490"/>
              <a:ext cx="3089910" cy="938530"/>
            </a:xfrm>
            <a:prstGeom prst="rect">
              <a:avLst/>
            </a:prstGeom>
            <a:noFill/>
          </p:spPr>
        </p:pic>
        <p:pic>
          <p:nvPicPr>
            <p:cNvPr id="26" name="그림 25" descr="C:/Users/pig82/AppData/Roaming/PolarisOffice/ETemp/1000_21090048/image38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33" b="32286"/>
            <a:stretch>
              <a:fillRect/>
            </a:stretch>
          </p:blipFill>
          <p:spPr>
            <a:xfrm>
              <a:off x="7986395" y="4501515"/>
              <a:ext cx="3089910" cy="938530"/>
            </a:xfrm>
            <a:prstGeom prst="rect">
              <a:avLst/>
            </a:prstGeom>
            <a:noFill/>
          </p:spPr>
        </p:pic>
        <p:pic>
          <p:nvPicPr>
            <p:cNvPr id="27" name="그림 26" descr="C:/Users/pig82/AppData/Roaming/PolarisOffice/ETemp/1000_21090048/image39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1245" y="3338830"/>
              <a:ext cx="2813050" cy="1535430"/>
            </a:xfrm>
            <a:prstGeom prst="rect">
              <a:avLst/>
            </a:prstGeom>
            <a:noFill/>
          </p:spPr>
        </p:pic>
        <p:cxnSp>
          <p:nvCxnSpPr>
            <p:cNvPr id="28" name="도형 68"/>
            <p:cNvCxnSpPr/>
            <p:nvPr/>
          </p:nvCxnSpPr>
          <p:spPr>
            <a:xfrm>
              <a:off x="6479540" y="4356100"/>
              <a:ext cx="1490980" cy="547370"/>
            </a:xfrm>
            <a:prstGeom prst="straightConnector1">
              <a:avLst/>
            </a:prstGeom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도형 67"/>
            <p:cNvCxnSpPr/>
            <p:nvPr/>
          </p:nvCxnSpPr>
          <p:spPr>
            <a:xfrm flipV="1">
              <a:off x="6470650" y="3066415"/>
              <a:ext cx="1527810" cy="726440"/>
            </a:xfrm>
            <a:prstGeom prst="straightConnector1">
              <a:avLst/>
            </a:prstGeom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텍스트 상자 66"/>
            <p:cNvSpPr txBox="1">
              <a:spLocks/>
            </p:cNvSpPr>
            <p:nvPr/>
          </p:nvSpPr>
          <p:spPr>
            <a:xfrm>
              <a:off x="8616315" y="5234940"/>
              <a:ext cx="1264920" cy="4470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『WAS2』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텍스트 상자 65"/>
            <p:cNvSpPr txBox="1">
              <a:spLocks/>
            </p:cNvSpPr>
            <p:nvPr/>
          </p:nvSpPr>
          <p:spPr>
            <a:xfrm>
              <a:off x="8234680" y="3498215"/>
              <a:ext cx="2081530" cy="4470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『WAS1』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텍스트 상자 62"/>
            <p:cNvSpPr txBox="1">
              <a:spLocks/>
            </p:cNvSpPr>
            <p:nvPr/>
          </p:nvSpPr>
          <p:spPr>
            <a:xfrm>
              <a:off x="3812540" y="4872355"/>
              <a:ext cx="2081530" cy="4470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dirty="0">
                  <a:latin typeface="맑은 고딕" charset="0"/>
                  <a:ea typeface="맑은 고딕" charset="0"/>
                </a:rPr>
                <a:t>『WEB』</a:t>
              </a:r>
              <a:endParaRPr lang="ko-KR" altLang="en-US" sz="24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5" name="직사각형 84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6" name="직사각형 85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87" name="Picture 86" descr="C:/Users/pig82/AppData/Roaming/PolarisOffice/ETemp/1000_21090048/image30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5" y="3508375"/>
            <a:ext cx="1568450" cy="1568450"/>
          </a:xfrm>
          <a:prstGeom prst="rect">
            <a:avLst/>
          </a:prstGeom>
          <a:noFill/>
        </p:spPr>
      </p:pic>
      <p:sp>
        <p:nvSpPr>
          <p:cNvPr id="88" name="TextBox 87"/>
          <p:cNvSpPr txBox="1">
            <a:spLocks/>
          </p:cNvSpPr>
          <p:nvPr/>
        </p:nvSpPr>
        <p:spPr>
          <a:xfrm>
            <a:off x="643255" y="5070475"/>
            <a:ext cx="215011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Web Browser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9" name="화살표: 오른쪽 88"/>
          <p:cNvSpPr>
            <a:spLocks/>
          </p:cNvSpPr>
          <p:nvPr/>
        </p:nvSpPr>
        <p:spPr>
          <a:xfrm>
            <a:off x="2792730" y="3979545"/>
            <a:ext cx="574040" cy="626110"/>
          </a:xfrm>
          <a:prstGeom prst="rightArrow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930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9750" cy="666369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2541905" y="4159885"/>
            <a:ext cx="258254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Future Plan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2476500" y="1532890"/>
            <a:ext cx="4402455" cy="782955"/>
          </a:xfrm>
          <a:prstGeom prst="roundRect">
            <a:avLst>
              <a:gd name="adj" fmla="val 50000"/>
            </a:avLst>
          </a:prstGeom>
          <a:solidFill>
            <a:srgbClr val="FF990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latin typeface="맑은 고딕" charset="0"/>
                <a:ea typeface="맑은 고딕" charset="0"/>
              </a:rPr>
              <a:t>Ⅲ. Timeline</a:t>
            </a:r>
            <a:endParaRPr lang="ko-KR" altLang="en-US" sz="28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2476500" y="4766945"/>
            <a:ext cx="2364105" cy="4762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5" name="직선 연결선[R] 24"/>
          <p:cNvCxnSpPr/>
          <p:nvPr/>
        </p:nvCxnSpPr>
        <p:spPr>
          <a:xfrm>
            <a:off x="111125" y="4792980"/>
            <a:ext cx="2411095" cy="4445"/>
          </a:xfrm>
          <a:prstGeom prst="line">
            <a:avLst/>
          </a:prstGeom>
          <a:ln w="635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>
            <a:spLocks/>
          </p:cNvSpPr>
          <p:nvPr/>
        </p:nvSpPr>
        <p:spPr>
          <a:xfrm>
            <a:off x="8686800" y="97790"/>
            <a:ext cx="3393440" cy="6663690"/>
          </a:xfrm>
          <a:prstGeom prst="rect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2546985" y="2948940"/>
            <a:ext cx="286385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Project Plan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2484755" y="3552825"/>
            <a:ext cx="2364105" cy="4762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7" name="직선 연결선[R] 26"/>
          <p:cNvCxnSpPr/>
          <p:nvPr/>
        </p:nvCxnSpPr>
        <p:spPr>
          <a:xfrm>
            <a:off x="119380" y="3578860"/>
            <a:ext cx="2411095" cy="4445"/>
          </a:xfrm>
          <a:prstGeom prst="line">
            <a:avLst/>
          </a:prstGeom>
          <a:ln w="635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602740" y="1883410"/>
          <a:ext cx="8989695" cy="40970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21310">
                <a:tc rowSpan="2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strike="noStrike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Mar.</a:t>
                      </a:r>
                      <a:endParaRPr lang="ko-KR" altLang="en-US" sz="1400" b="1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3AFB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strike="noStrike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Apr.</a:t>
                      </a:r>
                      <a:endParaRPr lang="ko-KR" altLang="en-US" sz="1400" b="1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3AFB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strike="noStrike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May.</a:t>
                      </a:r>
                      <a:endParaRPr lang="ko-KR" altLang="en-US" sz="1400" b="1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3AFB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0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nd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rd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th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5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th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st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nd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rd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th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st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nd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rd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th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5</a:t>
                      </a:r>
                      <a:r>
                        <a:rPr lang="en-US" altLang="ko-KR" sz="1100" b="0" strike="noStrike" kern="1200" cap="none" baseline="30000" dirty="0">
                          <a:latin typeface="맑은 고딕" charset="0"/>
                          <a:ea typeface="맑은 고딕" charset="0"/>
                        </a:rPr>
                        <a:t>th</a:t>
                      </a: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 week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Planning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Study about topic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3F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AE3F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Construct cloud environment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Construct WEB/WAS server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Clustering 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WAS server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Testing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Completion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strike="noStrike" kern="1200" cap="none" dirty="0">
                          <a:latin typeface="맑은 고딕" charset="0"/>
                          <a:ea typeface="맑은 고딕" charset="0"/>
                        </a:rPr>
                        <a:t>Paper</a:t>
                      </a: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70485" marR="70485" marT="34925" marB="34925">
                    <a:lnL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EBF7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FAB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" name="사각형: 둥근 모서리 17"/>
          <p:cNvSpPr>
            <a:spLocks/>
          </p:cNvSpPr>
          <p:nvPr/>
        </p:nvSpPr>
        <p:spPr>
          <a:xfrm>
            <a:off x="7092315" y="4889500"/>
            <a:ext cx="2362200" cy="194945"/>
          </a:xfrm>
          <a:prstGeom prst="roundRect">
            <a:avLst>
              <a:gd name="adj" fmla="val 49879"/>
            </a:avLst>
          </a:prstGeom>
          <a:solidFill>
            <a:srgbClr val="FED5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4" name="사각형: 둥근 모서리 33"/>
          <p:cNvSpPr>
            <a:spLocks/>
          </p:cNvSpPr>
          <p:nvPr/>
        </p:nvSpPr>
        <p:spPr>
          <a:xfrm>
            <a:off x="3018790" y="2845435"/>
            <a:ext cx="1189990" cy="193675"/>
          </a:xfrm>
          <a:prstGeom prst="roundRect">
            <a:avLst>
              <a:gd name="adj" fmla="val 49879"/>
            </a:avLst>
          </a:prstGeom>
          <a:solidFill>
            <a:srgbClr val="FED5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7" name="사각형: 둥근 모서리 36"/>
          <p:cNvSpPr>
            <a:spLocks/>
          </p:cNvSpPr>
          <p:nvPr/>
        </p:nvSpPr>
        <p:spPr>
          <a:xfrm>
            <a:off x="3601085" y="3261995"/>
            <a:ext cx="1189990" cy="193675"/>
          </a:xfrm>
          <a:prstGeom prst="roundRect">
            <a:avLst>
              <a:gd name="adj" fmla="val 49879"/>
            </a:avLst>
          </a:prstGeom>
          <a:solidFill>
            <a:srgbClr val="FED5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8" name="사각형: 둥근 모서리 37"/>
          <p:cNvSpPr>
            <a:spLocks/>
          </p:cNvSpPr>
          <p:nvPr/>
        </p:nvSpPr>
        <p:spPr>
          <a:xfrm>
            <a:off x="4195445" y="3677920"/>
            <a:ext cx="1133475" cy="193675"/>
          </a:xfrm>
          <a:prstGeom prst="roundRect">
            <a:avLst>
              <a:gd name="adj" fmla="val 49879"/>
            </a:avLst>
          </a:prstGeom>
          <a:solidFill>
            <a:srgbClr val="FED5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9" name="사각형: 둥근 모서리 38"/>
          <p:cNvSpPr>
            <a:spLocks/>
          </p:cNvSpPr>
          <p:nvPr/>
        </p:nvSpPr>
        <p:spPr>
          <a:xfrm>
            <a:off x="4777105" y="4061460"/>
            <a:ext cx="1744980" cy="193675"/>
          </a:xfrm>
          <a:prstGeom prst="roundRect">
            <a:avLst>
              <a:gd name="adj" fmla="val 49879"/>
            </a:avLst>
          </a:prstGeom>
          <a:solidFill>
            <a:srgbClr val="FED5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0" name="사각형: 둥근 모서리 39"/>
          <p:cNvSpPr>
            <a:spLocks/>
          </p:cNvSpPr>
          <p:nvPr/>
        </p:nvSpPr>
        <p:spPr>
          <a:xfrm>
            <a:off x="5342255" y="4458970"/>
            <a:ext cx="2362200" cy="194945"/>
          </a:xfrm>
          <a:prstGeom prst="roundRect">
            <a:avLst>
              <a:gd name="adj" fmla="val 49879"/>
            </a:avLst>
          </a:prstGeom>
          <a:solidFill>
            <a:srgbClr val="FED5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1" name="사각형: 둥근 모서리 40"/>
          <p:cNvSpPr>
            <a:spLocks/>
          </p:cNvSpPr>
          <p:nvPr/>
        </p:nvSpPr>
        <p:spPr>
          <a:xfrm>
            <a:off x="8264525" y="5269230"/>
            <a:ext cx="2338705" cy="194945"/>
          </a:xfrm>
          <a:prstGeom prst="roundRect">
            <a:avLst>
              <a:gd name="adj" fmla="val 49879"/>
            </a:avLst>
          </a:prstGeom>
          <a:solidFill>
            <a:srgbClr val="FED5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사각형: 둥근 모서리 41"/>
          <p:cNvSpPr>
            <a:spLocks/>
          </p:cNvSpPr>
          <p:nvPr/>
        </p:nvSpPr>
        <p:spPr>
          <a:xfrm>
            <a:off x="4777105" y="5704205"/>
            <a:ext cx="4095750" cy="193675"/>
          </a:xfrm>
          <a:prstGeom prst="roundRect">
            <a:avLst>
              <a:gd name="adj" fmla="val 49879"/>
            </a:avLst>
          </a:prstGeom>
          <a:solidFill>
            <a:srgbClr val="FED5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9860F-D596-A745-BF4D-275CBC242AD8}"/>
              </a:ext>
            </a:extLst>
          </p:cNvPr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Ⅲ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Timeline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Project Plan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3" name="직사각형 4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직사각형 43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44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35B93F6-DD4A-4B4E-9EF9-28A4A43D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0001"/>
          <a:stretch/>
        </p:blipFill>
        <p:spPr>
          <a:xfrm>
            <a:off x="923925" y="1704340"/>
            <a:ext cx="3437890" cy="4861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9DE503-C884-4799-98C8-EA035230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65" y="1704340"/>
            <a:ext cx="3439795" cy="486156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BA46A9-98E1-4F53-8DAC-0A1B72A5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35" y="1989455"/>
            <a:ext cx="2865755" cy="287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332FD5-024A-451B-93EF-3CF05A871EA4}"/>
              </a:ext>
            </a:extLst>
          </p:cNvPr>
          <p:cNvSpPr txBox="1"/>
          <p:nvPr/>
        </p:nvSpPr>
        <p:spPr>
          <a:xfrm>
            <a:off x="8331200" y="5054600"/>
            <a:ext cx="319659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멘토님과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offline meeting</a:t>
            </a: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- 3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월 중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AD98B-A407-F347-A775-7997356D550F}"/>
              </a:ext>
            </a:extLst>
          </p:cNvPr>
          <p:cNvSpPr txBox="1"/>
          <p:nvPr/>
        </p:nvSpPr>
        <p:spPr>
          <a:xfrm>
            <a:off x="400050" y="715645"/>
            <a:ext cx="4857750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Ⅲ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Timeline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Future Plan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29" name="직사각형 1028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30" name="직사각형 1029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68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09900" y="2498090"/>
            <a:ext cx="6172200" cy="186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Q</a:t>
            </a:r>
            <a:r>
              <a:rPr lang="en-US" altLang="ko-KR" sz="4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6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n</a:t>
            </a:r>
            <a:r>
              <a:rPr lang="en-US" altLang="ko-KR" sz="4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15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</a:t>
            </a:r>
            <a:endParaRPr lang="ko-KR" altLang="en-US" sz="16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475" y="4772660"/>
            <a:ext cx="3067050" cy="46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Thank you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5" name="직선 연결선[R] 2">
            <a:extLst>
              <a:ext uri="{FF2B5EF4-FFF2-40B4-BE49-F238E27FC236}">
                <a16:creationId xmlns:a16="http://schemas.microsoft.com/office/drawing/2014/main" id="{EBFC76B9-2883-4B9B-ACEE-A24891ABEE23}"/>
              </a:ext>
            </a:extLst>
          </p:cNvPr>
          <p:cNvCxnSpPr>
            <a:cxnSpLocks/>
          </p:cNvCxnSpPr>
          <p:nvPr/>
        </p:nvCxnSpPr>
        <p:spPr>
          <a:xfrm>
            <a:off x="4766310" y="5316220"/>
            <a:ext cx="265938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도형 5">
            <a:extLst>
              <a:ext uri="{FF2B5EF4-FFF2-40B4-BE49-F238E27FC236}">
                <a16:creationId xmlns:a16="http://schemas.microsoft.com/office/drawing/2014/main" id="{0022C698-B776-4EAA-A377-6746809FD9FD}"/>
              </a:ext>
            </a:extLst>
          </p:cNvPr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flipH="1">
            <a:off x="7546340" y="97790"/>
            <a:ext cx="4534535" cy="6663055"/>
          </a:xfrm>
          <a:prstGeom prst="rtTriangle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10800000" flipH="1">
            <a:off x="100330" y="97790"/>
            <a:ext cx="4534535" cy="6663055"/>
          </a:xfrm>
          <a:prstGeom prst="rtTriangle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3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도형 39"/>
          <p:cNvSpPr>
            <a:spLocks/>
          </p:cNvSpPr>
          <p:nvPr/>
        </p:nvSpPr>
        <p:spPr>
          <a:xfrm flipH="1">
            <a:off x="7546340" y="97790"/>
            <a:ext cx="4533900" cy="6662420"/>
          </a:xfrm>
          <a:prstGeom prst="rtTriangle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10800000" flipH="1">
            <a:off x="100330" y="97790"/>
            <a:ext cx="4533900" cy="6662420"/>
          </a:xfrm>
          <a:prstGeom prst="rtTriangle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solidFill>
                  <a:srgbClr val="404040">
                    <a:alpha val="20000"/>
                  </a:srgbClr>
                </a:solidFill>
                <a:prstDash val="solid"/>
              </a:ln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8480" cy="66624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261110" y="976630"/>
            <a:ext cx="1723390" cy="523240"/>
            <a:chOff x="1261110" y="976630"/>
            <a:chExt cx="1723390" cy="523240"/>
          </a:xfrm>
        </p:grpSpPr>
        <p:sp>
          <p:nvSpPr>
            <p:cNvPr id="16" name="텍스트 상자 15"/>
            <p:cNvSpPr txBox="1">
              <a:spLocks/>
            </p:cNvSpPr>
            <p:nvPr/>
          </p:nvSpPr>
          <p:spPr>
            <a:xfrm>
              <a:off x="1261110" y="976630"/>
              <a:ext cx="1671320" cy="52324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Contents</a:t>
              </a:r>
              <a:endParaRPr lang="ko-KR" altLang="en-US" sz="2800" b="0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54935" y="2736215"/>
            <a:ext cx="8267700" cy="2275840"/>
            <a:chOff x="2654935" y="2736215"/>
            <a:chExt cx="8267700" cy="2275840"/>
          </a:xfrm>
        </p:grpSpPr>
        <p:grpSp>
          <p:nvGrpSpPr>
            <p:cNvPr id="46" name="그룹 45"/>
            <p:cNvGrpSpPr/>
            <p:nvPr/>
          </p:nvGrpSpPr>
          <p:grpSpPr>
            <a:xfrm>
              <a:off x="2971800" y="2741295"/>
              <a:ext cx="3129280" cy="1520190"/>
              <a:chOff x="2971800" y="2741295"/>
              <a:chExt cx="3129280" cy="1520190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2971800" y="2741295"/>
                <a:ext cx="2743200" cy="659765"/>
                <a:chOff x="2971800" y="2741295"/>
                <a:chExt cx="2743200" cy="659765"/>
              </a:xfrm>
            </p:grpSpPr>
            <p:sp>
              <p:nvSpPr>
                <p:cNvPr id="42" name="도형 41"/>
                <p:cNvSpPr>
                  <a:spLocks/>
                </p:cNvSpPr>
                <p:nvPr/>
              </p:nvSpPr>
              <p:spPr>
                <a:xfrm>
                  <a:off x="3072765" y="2741295"/>
                  <a:ext cx="197485" cy="170180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8627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43" name="도형 42"/>
                <p:cNvSpPr>
                  <a:spLocks/>
                </p:cNvSpPr>
                <p:nvPr/>
              </p:nvSpPr>
              <p:spPr>
                <a:xfrm>
                  <a:off x="2971800" y="2939415"/>
                  <a:ext cx="2715260" cy="461645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numCol="1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400" b="1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8627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latin typeface="함초롬돋움" panose="02030504000101010101" pitchFamily="18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Team Introducing</a:t>
                  </a:r>
                  <a:endParaRPr lang="ko-KR" altLang="en-US" sz="2400" b="1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8627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endParaRPr>
                </a:p>
              </p:txBody>
            </p:sp>
          </p:grpSp>
          <p:sp>
            <p:nvSpPr>
              <p:cNvPr id="44" name="도형 43"/>
              <p:cNvSpPr>
                <a:spLocks/>
              </p:cNvSpPr>
              <p:nvPr/>
            </p:nvSpPr>
            <p:spPr>
              <a:xfrm>
                <a:off x="2971800" y="3338195"/>
                <a:ext cx="3061335" cy="923290"/>
              </a:xfrm>
              <a:prstGeom prst="rect">
                <a:avLst/>
              </a:prstGeom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8627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Team members</a:t>
                </a:r>
                <a:endParaRPr lang="ko-KR" altLang="en-US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8627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Project Management Tools</a:t>
                </a:r>
                <a:endParaRPr lang="ko-KR" altLang="en-US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8627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Activities</a:t>
                </a:r>
                <a:endParaRPr lang="ko-KR" altLang="en-US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8627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47" name="도형 46"/>
            <p:cNvSpPr>
              <a:spLocks/>
            </p:cNvSpPr>
            <p:nvPr/>
          </p:nvSpPr>
          <p:spPr>
            <a:xfrm>
              <a:off x="2654935" y="4643755"/>
              <a:ext cx="8267700" cy="36893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Going to introduce the content of the Project and how to get through it</a:t>
              </a:r>
              <a:endParaRPr lang="ko-KR" altLang="en-US" sz="1800" b="1" strike="noStrike" cap="none" dirty="0">
                <a:ln w="9525" cap="flat" cmpd="sng">
                  <a:solidFill>
                    <a:schemeClr val="tx1">
                      <a:lumMod val="75000"/>
                      <a:lumOff val="25000"/>
                      <a:alpha val="29803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2BB7D95-E795-4BCB-9E83-7134DFB23351}"/>
                </a:ext>
              </a:extLst>
            </p:cNvPr>
            <p:cNvGrpSpPr/>
            <p:nvPr/>
          </p:nvGrpSpPr>
          <p:grpSpPr>
            <a:xfrm>
              <a:off x="6003925" y="2736215"/>
              <a:ext cx="2154555" cy="1524635"/>
              <a:chOff x="6003925" y="2736215"/>
              <a:chExt cx="2154555" cy="1524635"/>
            </a:xfrm>
          </p:grpSpPr>
          <p:sp>
            <p:nvSpPr>
              <p:cNvPr id="30" name="도형 29"/>
              <p:cNvSpPr>
                <a:spLocks/>
              </p:cNvSpPr>
              <p:nvPr/>
            </p:nvSpPr>
            <p:spPr>
              <a:xfrm>
                <a:off x="6106160" y="2736215"/>
                <a:ext cx="169545" cy="16954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A0BFBEB-152C-4042-B0D4-54520DC38DD7}"/>
                  </a:ext>
                </a:extLst>
              </p:cNvPr>
              <p:cNvGrpSpPr/>
              <p:nvPr/>
            </p:nvGrpSpPr>
            <p:grpSpPr>
              <a:xfrm>
                <a:off x="6003925" y="2939415"/>
                <a:ext cx="2154555" cy="1322070"/>
                <a:chOff x="6003925" y="2939415"/>
                <a:chExt cx="2154555" cy="1322070"/>
              </a:xfrm>
            </p:grpSpPr>
            <p:sp>
              <p:nvSpPr>
                <p:cNvPr id="39" name="도형 42">
                  <a:extLst>
                    <a:ext uri="{FF2B5EF4-FFF2-40B4-BE49-F238E27FC236}">
                      <a16:creationId xmlns:a16="http://schemas.microsoft.com/office/drawing/2014/main" id="{274E2CE4-4611-5E4A-B4DD-9CA2CB6601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03925" y="2939415"/>
                  <a:ext cx="2142490" cy="461645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400" b="1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9803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latin typeface="함초롬돋움" panose="02030504000101010101" pitchFamily="18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About Project</a:t>
                  </a:r>
                  <a:endParaRPr lang="ko-KR" altLang="en-US" sz="2400" b="1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endParaRPr>
                </a:p>
              </p:txBody>
            </p:sp>
            <p:sp>
              <p:nvSpPr>
                <p:cNvPr id="37" name="도형 43">
                  <a:extLst>
                    <a:ext uri="{FF2B5EF4-FFF2-40B4-BE49-F238E27FC236}">
                      <a16:creationId xmlns:a16="http://schemas.microsoft.com/office/drawing/2014/main" id="{78B23A1C-CF44-814F-987D-AA8F093134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03925" y="3338195"/>
                  <a:ext cx="1793240" cy="92329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b="0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9803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latin typeface="함초롬돋움" panose="02030504000101010101" pitchFamily="18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Background</a:t>
                  </a:r>
                  <a:endParaRPr lang="ko-KR" altLang="en-US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endParaRPr>
                </a:p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b="0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9803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latin typeface="함초롬돋움" panose="02030504000101010101" pitchFamily="18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Purpose</a:t>
                  </a:r>
                  <a:endParaRPr lang="ko-KR" altLang="en-US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endParaRPr>
                </a:p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9803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latin typeface="함초롬돋움" panose="02030504000101010101" pitchFamily="18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System Outline</a:t>
                  </a:r>
                  <a:endParaRPr lang="ko-KR" altLang="en-US" b="0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endParaRPr>
                </a:p>
              </p:txBody>
            </p: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938DBF3-82A9-4B56-8EEA-2B2F3D7CA32F}"/>
                </a:ext>
              </a:extLst>
            </p:cNvPr>
            <p:cNvGrpSpPr/>
            <p:nvPr/>
          </p:nvGrpSpPr>
          <p:grpSpPr>
            <a:xfrm>
              <a:off x="8192135" y="2736850"/>
              <a:ext cx="1510665" cy="1247775"/>
              <a:chOff x="8192135" y="2736850"/>
              <a:chExt cx="1510665" cy="1247775"/>
            </a:xfrm>
          </p:grpSpPr>
          <p:sp>
            <p:nvSpPr>
              <p:cNvPr id="34" name="도형 33"/>
              <p:cNvSpPr>
                <a:spLocks/>
              </p:cNvSpPr>
              <p:nvPr/>
            </p:nvSpPr>
            <p:spPr>
              <a:xfrm>
                <a:off x="8255635" y="2736850"/>
                <a:ext cx="169545" cy="16954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ln w="9525" cap="flat" cmpd="sng">
                    <a:solidFill>
                      <a:schemeClr val="tx1">
                        <a:lumMod val="75000"/>
                        <a:lumOff val="25000"/>
                        <a:alpha val="29803"/>
                      </a:schemeClr>
                    </a:solidFill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2D5B0C0-2C50-DC40-8563-7E22FFE8807F}"/>
                  </a:ext>
                </a:extLst>
              </p:cNvPr>
              <p:cNvGrpSpPr/>
              <p:nvPr/>
            </p:nvGrpSpPr>
            <p:grpSpPr>
              <a:xfrm>
                <a:off x="8192135" y="2939415"/>
                <a:ext cx="1510665" cy="1045210"/>
                <a:chOff x="8192135" y="2939415"/>
                <a:chExt cx="1510665" cy="1045210"/>
              </a:xfrm>
            </p:grpSpPr>
            <p:sp>
              <p:nvSpPr>
                <p:cNvPr id="52" name="도형 42">
                  <a:extLst>
                    <a:ext uri="{FF2B5EF4-FFF2-40B4-BE49-F238E27FC236}">
                      <a16:creationId xmlns:a16="http://schemas.microsoft.com/office/drawing/2014/main" id="{DC3B66E6-9913-104E-9E96-0647C29EE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92135" y="2939415"/>
                  <a:ext cx="1408430" cy="461645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400" b="1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9803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latin typeface="함초롬돋움" panose="02030504000101010101" pitchFamily="18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Timeline</a:t>
                  </a:r>
                  <a:endParaRPr lang="ko-KR" altLang="en-US" sz="2400" b="1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endParaRPr>
                </a:p>
              </p:txBody>
            </p:sp>
            <p:sp>
              <p:nvSpPr>
                <p:cNvPr id="50" name="도형 43">
                  <a:extLst>
                    <a:ext uri="{FF2B5EF4-FFF2-40B4-BE49-F238E27FC236}">
                      <a16:creationId xmlns:a16="http://schemas.microsoft.com/office/drawing/2014/main" id="{BA65951E-8DBC-DA4B-9966-CB443B1D3B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92135" y="3338195"/>
                  <a:ext cx="1497330" cy="64643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9803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latin typeface="함초롬돋움" panose="02030504000101010101" pitchFamily="18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Project </a:t>
                  </a:r>
                  <a:r>
                    <a:rPr lang="en-US" altLang="ko-KR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9803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latin typeface="함초롬돋움" panose="02030504000101010101" pitchFamily="18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Plan</a:t>
                  </a:r>
                  <a:endParaRPr lang="ko-KR" altLang="en-US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endParaRPr>
                </a:p>
                <a:p>
                  <a:pPr marL="0" indent="0" algn="l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trike="noStrike" cap="none" dirty="0">
                      <a:ln w="9525" cap="flat" cmpd="sng">
                        <a:solidFill>
                          <a:schemeClr val="tx1">
                            <a:lumMod val="75000"/>
                            <a:lumOff val="25000"/>
                            <a:alpha val="29803"/>
                          </a:schemeClr>
                        </a:solidFill>
                        <a:prstDash val="solid"/>
                      </a:ln>
                      <a:solidFill>
                        <a:schemeClr val="bg2">
                          <a:lumMod val="50000"/>
                        </a:schemeClr>
                      </a:solidFill>
                      <a:latin typeface="함초롬돋움" panose="02030504000101010101" pitchFamily="18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Future Plan</a:t>
                  </a:r>
                  <a:endParaRPr lang="ko-KR" altLang="en-US" strike="noStrike" cap="none" dirty="0">
                    <a:ln w="9525" cap="flat" cmpd="sng">
                      <a:solidFill>
                        <a:schemeClr val="tx1">
                          <a:lumMod val="75000"/>
                          <a:lumOff val="25000"/>
                          <a:alpha val="29803"/>
                        </a:schemeClr>
                      </a:solidFill>
                      <a:prstDash val="solid"/>
                    </a:ln>
                    <a:solidFill>
                      <a:schemeClr val="bg2">
                        <a:lumMod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9750" cy="666369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2546985" y="5341620"/>
            <a:ext cx="359346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Activities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2541905" y="4159885"/>
            <a:ext cx="377698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Management Tools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2476500" y="1532890"/>
            <a:ext cx="4402455" cy="782955"/>
          </a:xfrm>
          <a:prstGeom prst="roundRect">
            <a:avLst>
              <a:gd name="adj" fmla="val 50000"/>
            </a:avLst>
          </a:prstGeom>
          <a:solidFill>
            <a:srgbClr val="FF990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latin typeface="맑은 고딕" charset="0"/>
                <a:ea typeface="맑은 고딕" charset="0"/>
              </a:rPr>
              <a:t>Ⅰ. Team Introducing</a:t>
            </a:r>
            <a:endParaRPr lang="ko-KR" altLang="en-US" sz="28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2522855" y="3561715"/>
            <a:ext cx="3126105" cy="4762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2" name="직선 연결선[R] 21"/>
          <p:cNvCxnSpPr>
            <a:endCxn id="21" idx="1"/>
          </p:cNvCxnSpPr>
          <p:nvPr/>
        </p:nvCxnSpPr>
        <p:spPr>
          <a:xfrm flipV="1">
            <a:off x="112395" y="3585210"/>
            <a:ext cx="2411095" cy="1270"/>
          </a:xfrm>
          <a:prstGeom prst="line">
            <a:avLst/>
          </a:prstGeom>
          <a:ln w="635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22"/>
          <p:cNvSpPr>
            <a:spLocks/>
          </p:cNvSpPr>
          <p:nvPr/>
        </p:nvSpPr>
        <p:spPr>
          <a:xfrm>
            <a:off x="2476500" y="4766945"/>
            <a:ext cx="3689350" cy="4762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2529840" y="5946775"/>
            <a:ext cx="1893570" cy="4635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5" name="직선 연결선[R] 24"/>
          <p:cNvCxnSpPr/>
          <p:nvPr/>
        </p:nvCxnSpPr>
        <p:spPr>
          <a:xfrm>
            <a:off x="111125" y="4792980"/>
            <a:ext cx="2411095" cy="4445"/>
          </a:xfrm>
          <a:prstGeom prst="line">
            <a:avLst/>
          </a:prstGeom>
          <a:ln w="635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/>
          <p:cNvCxnSpPr/>
          <p:nvPr/>
        </p:nvCxnSpPr>
        <p:spPr>
          <a:xfrm>
            <a:off x="136525" y="5986780"/>
            <a:ext cx="2411095" cy="4445"/>
          </a:xfrm>
          <a:prstGeom prst="line">
            <a:avLst/>
          </a:prstGeom>
          <a:ln w="635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>
            <a:spLocks/>
          </p:cNvSpPr>
          <p:nvPr/>
        </p:nvSpPr>
        <p:spPr>
          <a:xfrm>
            <a:off x="8686800" y="97790"/>
            <a:ext cx="3393440" cy="6663690"/>
          </a:xfrm>
          <a:prstGeom prst="rect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2546985" y="2948940"/>
            <a:ext cx="338391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Team Members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도형 67"/>
          <p:cNvSpPr>
            <a:spLocks/>
          </p:cNvSpPr>
          <p:nvPr/>
        </p:nvSpPr>
        <p:spPr>
          <a:xfrm>
            <a:off x="9104630" y="4707255"/>
            <a:ext cx="2443480" cy="1500505"/>
          </a:xfrm>
          <a:prstGeom prst="roundRect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>
              <a:latin typeface="함초롬돋움" charset="0"/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돋움" charset="0"/>
                <a:ea typeface="함초롬돋움" charset="0"/>
              </a:rPr>
              <a:t> </a:t>
            </a:r>
            <a:endParaRPr lang="ko-KR" altLang="en-US" sz="2000" b="1" strike="noStrike" cap="none" dirty="0">
              <a:latin typeface="함초롬돋움" charset="0"/>
              <a:ea typeface="함초롬돋움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>
            <a:off x="6517640" y="4707255"/>
            <a:ext cx="2376170" cy="1523365"/>
          </a:xfrm>
          <a:prstGeom prst="roundRect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>
              <a:latin typeface="함초롬돋움" charset="0"/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돋움" charset="0"/>
                <a:ea typeface="함초롬돋움" charset="0"/>
              </a:rPr>
              <a:t> </a:t>
            </a:r>
            <a:endParaRPr lang="ko-KR" altLang="en-US" sz="2000" b="1" strike="noStrike" cap="none" dirty="0">
              <a:latin typeface="함초롬돋움" charset="0"/>
              <a:ea typeface="함초롬돋움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>
            <a:off x="3906837" y="4930775"/>
            <a:ext cx="2426018" cy="1304925"/>
          </a:xfrm>
          <a:prstGeom prst="roundRect">
            <a:avLst/>
          </a:prstGeom>
          <a:solidFill>
            <a:srgbClr val="FDB8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>
              <a:latin typeface="함초롬돋움" charset="0"/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돋움" charset="0"/>
                <a:ea typeface="함초롬돋움" charset="0"/>
              </a:rPr>
              <a:t> </a:t>
            </a:r>
            <a:endParaRPr lang="ko-KR" altLang="en-US" sz="2000" b="1" strike="noStrike" cap="none" dirty="0">
              <a:latin typeface="함초롬돋움" charset="0"/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돋움" charset="0"/>
                <a:ea typeface="함초롬돋움" charset="0"/>
              </a:rPr>
              <a:t>System Testing</a:t>
            </a:r>
            <a:endParaRPr lang="ko-KR" altLang="en-US" sz="2000" b="1" strike="noStrike" cap="none" dirty="0">
              <a:latin typeface="함초롬돋움" charset="0"/>
              <a:ea typeface="함초롬돋움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>
            <a:off x="1139190" y="4902835"/>
            <a:ext cx="2426019" cy="1304925"/>
          </a:xfrm>
          <a:prstGeom prst="roundRect">
            <a:avLst/>
          </a:prstGeom>
          <a:solidFill>
            <a:srgbClr val="59C6D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>
              <a:latin typeface="함초롬돋움" charset="0"/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돋움" charset="0"/>
                <a:ea typeface="함초롬돋움" charset="0"/>
              </a:rPr>
              <a:t> </a:t>
            </a:r>
            <a:endParaRPr lang="ko-KR" altLang="en-US" sz="2000" b="1" strike="noStrike" cap="none" dirty="0">
              <a:latin typeface="함초롬돋움" charset="0"/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함초롬돋움" charset="0"/>
                <a:ea typeface="함초롬돋움" charset="0"/>
              </a:rPr>
              <a:t>System Integration</a:t>
            </a:r>
            <a:endParaRPr lang="ko-KR" altLang="en-US" sz="2000" b="1" strike="noStrike" cap="none" dirty="0">
              <a:latin typeface="함초롬돋움" charset="0"/>
              <a:ea typeface="함초롬돋움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00050" y="715645"/>
            <a:ext cx="4859020" cy="8921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10" charset="0"/>
                <a:ea typeface="-윤고딕310" charset="0"/>
              </a:rPr>
              <a:t> Team Members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-윤고딕310" charset="0"/>
              <a:ea typeface="-윤고딕310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135380" y="1816735"/>
            <a:ext cx="10417175" cy="3223895"/>
            <a:chOff x="1135380" y="1816735"/>
            <a:chExt cx="10417175" cy="3223895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380" y="1859280"/>
              <a:ext cx="2429510" cy="3179445"/>
              <a:chOff x="1135380" y="1859280"/>
              <a:chExt cx="2429510" cy="3179445"/>
            </a:xfrm>
          </p:grpSpPr>
          <p:pic>
            <p:nvPicPr>
              <p:cNvPr id="16" name="그림 15" descr="C:/Users/pig82/AppData/Roaming/PolarisOffice/ETemp/1000_21090048/image1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22" t="-2" r="14491" b="244"/>
              <a:stretch>
                <a:fillRect/>
              </a:stretch>
            </p:blipFill>
            <p:spPr>
              <a:xfrm>
                <a:off x="1135380" y="1859280"/>
                <a:ext cx="2430145" cy="3180080"/>
              </a:xfrm>
              <a:prstGeom prst="rect">
                <a:avLst/>
              </a:prstGeom>
              <a:noFill/>
            </p:spPr>
          </p:pic>
        </p:grpSp>
        <p:grpSp>
          <p:nvGrpSpPr>
            <p:cNvPr id="55" name="그룹 54"/>
            <p:cNvGrpSpPr/>
            <p:nvPr/>
          </p:nvGrpSpPr>
          <p:grpSpPr>
            <a:xfrm>
              <a:off x="3907155" y="1851025"/>
              <a:ext cx="2437765" cy="3190240"/>
              <a:chOff x="3907155" y="1851025"/>
              <a:chExt cx="2437765" cy="3190240"/>
            </a:xfrm>
          </p:grpSpPr>
          <p:pic>
            <p:nvPicPr>
              <p:cNvPr id="57" name="그림 56" descr="C:/Users/pig82/AppData/Roaming/PolarisOffice/ETemp/1000_21090048/image2.jpe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71" t="31000" r="512" b="27740"/>
              <a:stretch>
                <a:fillRect/>
              </a:stretch>
            </p:blipFill>
            <p:spPr>
              <a:xfrm rot="16200000">
                <a:off x="3530600" y="2227580"/>
                <a:ext cx="3190240" cy="2437765"/>
              </a:xfrm>
              <a:prstGeom prst="rect">
                <a:avLst/>
              </a:prstGeom>
              <a:noFill/>
            </p:spPr>
          </p:pic>
        </p:grpSp>
        <p:grpSp>
          <p:nvGrpSpPr>
            <p:cNvPr id="58" name="그룹 57"/>
            <p:cNvGrpSpPr/>
            <p:nvPr/>
          </p:nvGrpSpPr>
          <p:grpSpPr>
            <a:xfrm>
              <a:off x="6501765" y="1848485"/>
              <a:ext cx="2409825" cy="3190240"/>
              <a:chOff x="6501765" y="1848485"/>
              <a:chExt cx="2409825" cy="3190240"/>
            </a:xfrm>
          </p:grpSpPr>
          <p:pic>
            <p:nvPicPr>
              <p:cNvPr id="60" name="그림 59" descr="C:/Users/pig82/AppData/Roaming/PolarisOffice/ETemp/1000_21090048/image3.jpeg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56" t="-1" r="1371" b="181"/>
              <a:stretch>
                <a:fillRect/>
              </a:stretch>
            </p:blipFill>
            <p:spPr>
              <a:xfrm>
                <a:off x="6501765" y="1848485"/>
                <a:ext cx="2409825" cy="3190240"/>
              </a:xfrm>
              <a:prstGeom prst="rect">
                <a:avLst/>
              </a:prstGeom>
              <a:noFill/>
            </p:spPr>
          </p:pic>
        </p:grpSp>
        <p:grpSp>
          <p:nvGrpSpPr>
            <p:cNvPr id="61" name="그룹 60"/>
            <p:cNvGrpSpPr/>
            <p:nvPr/>
          </p:nvGrpSpPr>
          <p:grpSpPr>
            <a:xfrm>
              <a:off x="9114790" y="1816735"/>
              <a:ext cx="2437765" cy="3195320"/>
              <a:chOff x="9114790" y="1816735"/>
              <a:chExt cx="2437765" cy="3195320"/>
            </a:xfrm>
          </p:grpSpPr>
          <p:pic>
            <p:nvPicPr>
              <p:cNvPr id="62" name="그림 61" descr="C:/Users/pig82/AppData/Roaming/PolarisOffice/ETemp/1000_21090048/image4.jpeg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6"/>
              <a:stretch>
                <a:fillRect/>
              </a:stretch>
            </p:blipFill>
            <p:spPr>
              <a:xfrm>
                <a:off x="9114790" y="1816735"/>
                <a:ext cx="2438400" cy="319595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" name="TextBox 2"/>
          <p:cNvSpPr txBox="1">
            <a:spLocks/>
          </p:cNvSpPr>
          <p:nvPr/>
        </p:nvSpPr>
        <p:spPr>
          <a:xfrm>
            <a:off x="1370965" y="5046345"/>
            <a:ext cx="2028825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JongYoung Son</a:t>
            </a:r>
            <a:endParaRPr lang="ko-KR" altLang="en-US" sz="2000" b="1" strike="noStrike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4017645" y="5046345"/>
            <a:ext cx="2208530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KeunRyeong Bae</a:t>
            </a:r>
            <a:endParaRPr lang="ko-KR" altLang="en-US" sz="2000" b="1" strike="noStrike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6681470" y="5046345"/>
            <a:ext cx="2048510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HyunKyung Cho</a:t>
            </a:r>
            <a:endParaRPr lang="ko-KR" altLang="en-US" sz="2000" b="1" strike="noStrike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9521190" y="5047615"/>
            <a:ext cx="1655445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SunHee Kim</a:t>
            </a:r>
            <a:endParaRPr lang="ko-KR" altLang="en-US" sz="2000" b="1" strike="noStrike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>
            <a:off x="6577965" y="5527040"/>
            <a:ext cx="2257425" cy="70866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WEB/WAS</a:t>
            </a:r>
            <a:endParaRPr lang="ko-KR" altLang="en-US" sz="2000" b="1" strike="noStrike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Server Construct </a:t>
            </a:r>
            <a:endParaRPr lang="ko-KR" altLang="en-US" sz="2000" b="1" strike="noStrike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9204960" y="5527040"/>
            <a:ext cx="2257425" cy="70866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WEB/WAS</a:t>
            </a:r>
            <a:endParaRPr lang="ko-KR" altLang="en-US" sz="2000" b="1" strike="noStrike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함초롬돋움" charset="0"/>
                <a:ea typeface="함초롬돋움" charset="0"/>
              </a:rPr>
              <a:t>Server Construct </a:t>
            </a:r>
            <a:endParaRPr lang="ko-KR" altLang="en-US" sz="2000" b="1" strike="noStrike" cap="none" dirty="0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69" name="직사각형 68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0" name="직사각형 69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400050" y="720725"/>
            <a:ext cx="4859020" cy="892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Nanum Gothic" panose="020D0604000000000000" pitchFamily="34" charset="-127"/>
              </a:rPr>
              <a:t>Ⅰ. Team Introducing</a:t>
            </a:r>
            <a:endParaRPr lang="ko-KR" altLang="en-US" sz="320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-윤고딕330" charset="0"/>
              <a:ea typeface="Nanum Gothic" panose="020D0604000000000000" pitchFamily="34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10" charset="0"/>
                <a:ea typeface="Nanum Gothic" panose="020D0604000000000000" pitchFamily="34" charset="-127"/>
              </a:rPr>
              <a:t> Managing Tools</a:t>
            </a:r>
            <a:endParaRPr lang="ko-KR" altLang="en-US" sz="200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-윤고딕310" charset="0"/>
              <a:ea typeface="Nanum Gothic" panose="020D0604000000000000" pitchFamily="34" charset="-127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1370330" y="1688465"/>
            <a:ext cx="2906395" cy="1017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strike="noStrike" cap="none" dirty="0">
                <a:solidFill>
                  <a:srgbClr val="03AFB9"/>
                </a:solidFill>
                <a:latin typeface="맑은 고딕" charset="0"/>
                <a:ea typeface="맑은 고딕" charset="0"/>
              </a:rPr>
              <a:t>Trello</a:t>
            </a:r>
            <a:endParaRPr lang="ko-KR" altLang="en-US" sz="6000" b="1" strike="noStrike" cap="none" dirty="0">
              <a:solidFill>
                <a:srgbClr val="03AFB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6779260" y="1686560"/>
            <a:ext cx="3342640" cy="1017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strike="noStrike" cap="none" dirty="0">
                <a:solidFill>
                  <a:srgbClr val="03AFB9"/>
                </a:solidFill>
                <a:latin typeface="맑은 고딕" charset="0"/>
                <a:ea typeface="맑은 고딕" charset="0"/>
              </a:rPr>
              <a:t>Github</a:t>
            </a:r>
            <a:endParaRPr lang="ko-KR" altLang="en-US" sz="6000" b="1" strike="noStrike" cap="none" dirty="0">
              <a:solidFill>
                <a:srgbClr val="03AFB9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 flipH="1">
            <a:off x="6048375" y="1733550"/>
            <a:ext cx="1270" cy="4759960"/>
          </a:xfrm>
          <a:prstGeom prst="line">
            <a:avLst/>
          </a:prstGeom>
          <a:ln w="63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>
            <a:spLocks/>
          </p:cNvSpPr>
          <p:nvPr/>
        </p:nvSpPr>
        <p:spPr>
          <a:xfrm>
            <a:off x="1340485" y="5679440"/>
            <a:ext cx="3530600" cy="832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FF8703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Easy to </a:t>
            </a:r>
            <a:r>
              <a:rPr lang="en-US" altLang="ko-KR" sz="2400" b="1" dirty="0">
                <a:solidFill>
                  <a:srgbClr val="FF8703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check</a:t>
            </a:r>
            <a:r>
              <a:rPr lang="en-US" altLang="ko-KR" sz="2400" b="1" strike="noStrike" cap="none" dirty="0">
                <a:solidFill>
                  <a:srgbClr val="FF8703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FF8703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project progress</a:t>
            </a:r>
            <a:endParaRPr lang="ko-KR" altLang="en-US" sz="2400" b="1" strike="noStrike" cap="none" dirty="0">
              <a:solidFill>
                <a:srgbClr val="FF8703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7513955" y="5809615"/>
            <a:ext cx="290639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FF8703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Easy Versioning</a:t>
            </a:r>
            <a:endParaRPr lang="ko-KR" altLang="en-US" sz="2400" b="1" strike="noStrike" cap="none" dirty="0">
              <a:solidFill>
                <a:srgbClr val="FF8703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3025" y="1690370"/>
            <a:ext cx="883920" cy="86550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77095" y="1478915"/>
            <a:ext cx="1168400" cy="116395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5" y="2852420"/>
            <a:ext cx="4486275" cy="2315210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420" y="2699385"/>
            <a:ext cx="3735070" cy="308927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3827780"/>
            <a:ext cx="2535555" cy="1526540"/>
          </a:xfrm>
          <a:prstGeom prst="rect">
            <a:avLst/>
          </a:prstGeom>
          <a:noFill/>
        </p:spPr>
      </p:pic>
      <p:sp>
        <p:nvSpPr>
          <p:cNvPr id="15" name="직사각형 14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57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도형 8"/>
          <p:cNvCxnSpPr/>
          <p:nvPr/>
        </p:nvCxnSpPr>
        <p:spPr>
          <a:xfrm flipH="1">
            <a:off x="6111875" y="1797050"/>
            <a:ext cx="1905" cy="4760595"/>
          </a:xfrm>
          <a:prstGeom prst="line">
            <a:avLst/>
          </a:prstGeom>
          <a:ln w="635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lg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>
            <a:spLocks/>
          </p:cNvSpPr>
          <p:nvPr/>
        </p:nvSpPr>
        <p:spPr>
          <a:xfrm>
            <a:off x="1353185" y="5093052"/>
            <a:ext cx="371983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rgbClr val="03AFB9"/>
                </a:solidFill>
                <a:latin typeface="함초롬돋움" charset="0"/>
                <a:ea typeface="함초롬돋움" charset="0"/>
              </a:rPr>
              <a:t>offline</a:t>
            </a:r>
            <a:endParaRPr lang="ko-KR" altLang="en-US" sz="5400" b="1" strike="noStrike" cap="none" dirty="0">
              <a:solidFill>
                <a:srgbClr val="03AFB9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7412355" y="5088607"/>
            <a:ext cx="371983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rgbClr val="03AFB9"/>
                </a:solidFill>
                <a:latin typeface="함초롬돋움" charset="0"/>
                <a:ea typeface="함초롬돋움" charset="0"/>
              </a:rPr>
              <a:t>online</a:t>
            </a:r>
            <a:endParaRPr lang="ko-KR" altLang="en-US" sz="5400" b="1" strike="noStrike" cap="none" dirty="0">
              <a:solidFill>
                <a:srgbClr val="03AFB9"/>
              </a:solidFill>
              <a:latin typeface="함초롬돋움" charset="0"/>
              <a:ea typeface="함초롬돋움" charset="0"/>
            </a:endParaRPr>
          </a:p>
        </p:txBody>
      </p:sp>
      <p:pic>
        <p:nvPicPr>
          <p:cNvPr id="12" name="그림 11" descr="C:/Users/pig82/AppData/Roaming/PolarisOffice/ETemp/1000_21090048/image1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7233285" y="1932305"/>
            <a:ext cx="4065905" cy="3004820"/>
          </a:xfrm>
          <a:prstGeom prst="rect">
            <a:avLst/>
          </a:prstGeom>
          <a:noFill/>
        </p:spPr>
      </p:pic>
      <p:pic>
        <p:nvPicPr>
          <p:cNvPr id="13" name="그림 12" descr="C:/Users/pig82/AppData/Roaming/PolarisOffice/ETemp/1000_21090048/image11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1207135" y="2025015"/>
            <a:ext cx="4012565" cy="2958465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7005955" y="5944587"/>
            <a:ext cx="4514850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rgbClr val="FDB805"/>
                </a:solidFill>
                <a:latin typeface="함초롬돋움" charset="0"/>
                <a:ea typeface="함초롬돋움" charset="0"/>
              </a:rPr>
              <a:t>Phone </a:t>
            </a:r>
            <a:endParaRPr lang="ko-KR" altLang="en-US" sz="4000" b="1" strike="noStrike" cap="none" dirty="0">
              <a:solidFill>
                <a:srgbClr val="FDB805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5" name="텍스트 상자 13"/>
          <p:cNvSpPr txBox="1">
            <a:spLocks/>
          </p:cNvSpPr>
          <p:nvPr/>
        </p:nvSpPr>
        <p:spPr>
          <a:xfrm>
            <a:off x="955675" y="5944587"/>
            <a:ext cx="4514850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rgbClr val="FDB805"/>
                </a:solidFill>
                <a:latin typeface="함초롬돋움" charset="0"/>
                <a:ea typeface="함초롬돋움" charset="0"/>
              </a:rPr>
              <a:t>2019.03.11 MON</a:t>
            </a:r>
            <a:endParaRPr lang="ko-KR" altLang="en-US" sz="4000" b="1" strike="noStrike" cap="none" dirty="0">
              <a:solidFill>
                <a:srgbClr val="FDB805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400050" y="715645"/>
            <a:ext cx="4859020" cy="8921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latin typeface="-윤고딕310" charset="0"/>
                <a:ea typeface="-윤고딕310" charset="0"/>
              </a:rPr>
              <a:t> Activities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latin typeface="-윤고딕310" charset="0"/>
              <a:ea typeface="-윤고딕310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400050" y="715645"/>
            <a:ext cx="4858385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Ⅰ. Team Introducing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10" charset="0"/>
                <a:ea typeface="-윤고딕310" charset="0"/>
              </a:rPr>
              <a:t> Activities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10" charset="0"/>
              <a:ea typeface="-윤고딕310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11753-985A-42F4-AC4E-1196370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1796415"/>
            <a:ext cx="6684645" cy="4702810"/>
          </a:xfrm>
          <a:prstGeom prst="rect">
            <a:avLst/>
          </a:prstGeom>
        </p:spPr>
      </p:pic>
      <p:pic>
        <p:nvPicPr>
          <p:cNvPr id="3" name="그림 2" descr="C:/Users/pig82/AppData/Roaming/PolarisOffice/ETemp/1000_21090048/image1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5685" y="1754505"/>
            <a:ext cx="6640830" cy="4673600"/>
          </a:xfrm>
          <a:prstGeom prst="rect">
            <a:avLst/>
          </a:prstGeom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7938770" y="234315"/>
            <a:ext cx="371983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rgbClr val="03AFB9"/>
                </a:solidFill>
                <a:latin typeface="함초롬돋움" charset="0"/>
                <a:ea typeface="함초롬돋움" charset="0"/>
              </a:rPr>
              <a:t>online</a:t>
            </a:r>
            <a:endParaRPr lang="ko-KR" altLang="en-US" sz="5400" b="1" strike="noStrike" cap="none" dirty="0">
              <a:solidFill>
                <a:srgbClr val="03AFB9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7597775" y="983122"/>
            <a:ext cx="4514850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rgbClr val="FDB805"/>
                </a:solidFill>
                <a:latin typeface="함초롬돋움" charset="0"/>
                <a:ea typeface="함초롬돋움" charset="0"/>
              </a:rPr>
              <a:t>Email</a:t>
            </a:r>
            <a:endParaRPr lang="ko-KR" altLang="en-US" sz="4000" b="1" strike="noStrike" cap="none" dirty="0">
              <a:solidFill>
                <a:srgbClr val="FDB805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1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112395" y="97790"/>
            <a:ext cx="11969115" cy="666305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2546985" y="5341620"/>
            <a:ext cx="3592830" cy="586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System Outline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2541905" y="4159885"/>
            <a:ext cx="25819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Purpose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41">
            <a:extLst>
              <a:ext uri="{FF2B5EF4-FFF2-40B4-BE49-F238E27FC236}">
                <a16:creationId xmlns:a16="http://schemas.microsoft.com/office/drawing/2014/main" id="{EBE209D2-3842-2B45-AD01-FF392027F5DD}"/>
              </a:ext>
            </a:extLst>
          </p:cNvPr>
          <p:cNvSpPr>
            <a:spLocks/>
          </p:cNvSpPr>
          <p:nvPr/>
        </p:nvSpPr>
        <p:spPr>
          <a:xfrm>
            <a:off x="2476500" y="1532890"/>
            <a:ext cx="4401820" cy="782320"/>
          </a:xfrm>
          <a:prstGeom prst="roundRect">
            <a:avLst>
              <a:gd name="adj" fmla="val 50000"/>
            </a:avLst>
          </a:prstGeom>
          <a:solidFill>
            <a:srgbClr val="FF990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 eaLnBrk="0"/>
            <a:r>
              <a:rPr lang="en-US" altLang="ko-KR" sz="2800" b="1" dirty="0">
                <a:latin typeface="맑은 고딕" charset="0"/>
                <a:ea typeface="맑은 고딕" charset="0"/>
              </a:rPr>
              <a:t>Ⅱ. About Project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  <p:sp>
        <p:nvSpPr>
          <p:cNvPr id="21" name="도형 45">
            <a:extLst>
              <a:ext uri="{FF2B5EF4-FFF2-40B4-BE49-F238E27FC236}">
                <a16:creationId xmlns:a16="http://schemas.microsoft.com/office/drawing/2014/main" id="{FA35AECF-CFCF-924D-B885-34AF448E32EB}"/>
              </a:ext>
            </a:extLst>
          </p:cNvPr>
          <p:cNvSpPr>
            <a:spLocks/>
          </p:cNvSpPr>
          <p:nvPr/>
        </p:nvSpPr>
        <p:spPr>
          <a:xfrm>
            <a:off x="2522855" y="3561715"/>
            <a:ext cx="2468245" cy="6032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165572E-8F0E-C740-AFFC-5C8D6DF58E8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2395" y="3585845"/>
            <a:ext cx="2410460" cy="6350"/>
          </a:xfrm>
          <a:prstGeom prst="line">
            <a:avLst/>
          </a:prstGeom>
          <a:ln>
            <a:solidFill>
              <a:srgbClr val="03A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45">
            <a:extLst>
              <a:ext uri="{FF2B5EF4-FFF2-40B4-BE49-F238E27FC236}">
                <a16:creationId xmlns:a16="http://schemas.microsoft.com/office/drawing/2014/main" id="{89A49D1F-F5D8-8B45-8AB6-97AF7B87B96E}"/>
              </a:ext>
            </a:extLst>
          </p:cNvPr>
          <p:cNvSpPr>
            <a:spLocks/>
          </p:cNvSpPr>
          <p:nvPr/>
        </p:nvSpPr>
        <p:spPr>
          <a:xfrm>
            <a:off x="2476500" y="4766945"/>
            <a:ext cx="1873885" cy="45720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도형 45">
            <a:extLst>
              <a:ext uri="{FF2B5EF4-FFF2-40B4-BE49-F238E27FC236}">
                <a16:creationId xmlns:a16="http://schemas.microsoft.com/office/drawing/2014/main" id="{B40F2F56-F934-9847-82AA-AE327D253EC0}"/>
              </a:ext>
            </a:extLst>
          </p:cNvPr>
          <p:cNvSpPr>
            <a:spLocks/>
          </p:cNvSpPr>
          <p:nvPr/>
        </p:nvSpPr>
        <p:spPr>
          <a:xfrm>
            <a:off x="2546985" y="5946775"/>
            <a:ext cx="3081020" cy="45720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80FD71E7-FEC2-F84F-B427-FDB1C370ECA8}"/>
              </a:ext>
            </a:extLst>
          </p:cNvPr>
          <p:cNvCxnSpPr>
            <a:cxnSpLocks/>
          </p:cNvCxnSpPr>
          <p:nvPr/>
        </p:nvCxnSpPr>
        <p:spPr>
          <a:xfrm>
            <a:off x="111125" y="4792980"/>
            <a:ext cx="2410460" cy="3810"/>
          </a:xfrm>
          <a:prstGeom prst="line">
            <a:avLst/>
          </a:prstGeom>
          <a:ln>
            <a:solidFill>
              <a:srgbClr val="03A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1E1232E-FFE1-0141-91FF-398619F81530}"/>
              </a:ext>
            </a:extLst>
          </p:cNvPr>
          <p:cNvCxnSpPr>
            <a:cxnSpLocks/>
          </p:cNvCxnSpPr>
          <p:nvPr/>
        </p:nvCxnSpPr>
        <p:spPr>
          <a:xfrm>
            <a:off x="136525" y="5986780"/>
            <a:ext cx="2410460" cy="3810"/>
          </a:xfrm>
          <a:prstGeom prst="line">
            <a:avLst/>
          </a:prstGeom>
          <a:ln>
            <a:solidFill>
              <a:srgbClr val="03A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F86DE2-1B1B-C145-BA98-7E84D2C60B86}"/>
              </a:ext>
            </a:extLst>
          </p:cNvPr>
          <p:cNvSpPr/>
          <p:nvPr/>
        </p:nvSpPr>
        <p:spPr>
          <a:xfrm>
            <a:off x="8686800" y="97789"/>
            <a:ext cx="3392805" cy="6663055"/>
          </a:xfrm>
          <a:prstGeom prst="rect">
            <a:avLst/>
          </a:prstGeom>
          <a:solidFill>
            <a:srgbClr val="59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15" name="텍스트 상자 43"/>
          <p:cNvSpPr txBox="1">
            <a:spLocks/>
          </p:cNvSpPr>
          <p:nvPr/>
        </p:nvSpPr>
        <p:spPr>
          <a:xfrm>
            <a:off x="2546985" y="2948940"/>
            <a:ext cx="2863215" cy="586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26F74"/>
                </a:solidFill>
                <a:latin typeface="맑은 고딕" charset="0"/>
                <a:ea typeface="맑은 고딕" charset="0"/>
              </a:rPr>
              <a:t>Background</a:t>
            </a:r>
            <a:endParaRPr lang="ko-KR" altLang="en-US" sz="3200" b="0" strike="noStrike" cap="none" dirty="0">
              <a:solidFill>
                <a:srgbClr val="026F74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24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03AFB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69545" y="809625"/>
            <a:ext cx="135890" cy="705485"/>
          </a:xfrm>
          <a:prstGeom prst="rect">
            <a:avLst/>
          </a:prstGeom>
          <a:solidFill>
            <a:srgbClr val="03AF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00050" y="715645"/>
            <a:ext cx="4858385" cy="8934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784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Ⅱ</a:t>
            </a:r>
            <a:r>
              <a:rPr lang="en-US" altLang="ko-KR" sz="32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. About Project</a:t>
            </a:r>
            <a:endParaRPr lang="ko-KR" altLang="en-US" sz="32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latin typeface="-윤고딕330" charset="0"/>
                <a:ea typeface="-윤고딕330" charset="0"/>
              </a:rPr>
              <a:t>Background</a:t>
            </a:r>
            <a:endParaRPr lang="ko-KR" altLang="en-US" sz="2000" b="0" strike="noStrike" cap="none" dirty="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latin typeface="-윤고딕330" charset="0"/>
              <a:ea typeface="-윤고딕330" charset="0"/>
            </a:endParaRPr>
          </a:p>
        </p:txBody>
      </p:sp>
      <p:pic>
        <p:nvPicPr>
          <p:cNvPr id="7" name="Picture 6" descr="C:/Users/pig82/AppData/Roaming/PolarisOffice/ETemp/1000_21090048/image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05" y="1839595"/>
            <a:ext cx="5248275" cy="430339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" name="그림 1" descr="C:/Users/pig82/AppData/Roaming/PolarisOffice/ETemp/1000_21090048/image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815" y="1997075"/>
            <a:ext cx="11343005" cy="1510030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/>
          </p:cNvSpPr>
          <p:nvPr/>
        </p:nvSpPr>
        <p:spPr>
          <a:xfrm>
            <a:off x="7574915" y="3021330"/>
            <a:ext cx="2264410" cy="19380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맑은 고딕" charset="0"/>
                <a:ea typeface="맑은 고딕" charset="0"/>
              </a:rPr>
              <a:t>Annually </a:t>
            </a:r>
            <a:endParaRPr lang="ko-KR" altLang="en-US" sz="4000" b="0" strike="noStrike" cap="none" dirty="0"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26%</a:t>
            </a:r>
            <a:r>
              <a:rPr lang="en-US" altLang="ko-KR" sz="4000" b="0" strike="noStrike" cap="none" dirty="0">
                <a:latin typeface="맑은 고딕" charset="0"/>
                <a:ea typeface="맑은 고딕" charset="0"/>
              </a:rPr>
              <a:t> growth</a:t>
            </a:r>
            <a:endParaRPr lang="ko-KR" altLang="en-US" sz="4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7800975" y="2500630"/>
            <a:ext cx="3844290" cy="357505"/>
          </a:xfrm>
          <a:prstGeom prst="rect">
            <a:avLst/>
          </a:prstGeom>
          <a:solidFill>
            <a:srgbClr val="FF0000">
              <a:alpha val="357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Pages>18</Pages>
  <Words>493</Words>
  <Characters>0</Characters>
  <Application>Microsoft Office PowerPoint</Application>
  <DocSecurity>0</DocSecurity>
  <PresentationFormat>와이드스크린</PresentationFormat>
  <Lines>0</Lines>
  <Paragraphs>146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Apple SD Gothic Neo Thin</vt:lpstr>
      <vt:lpstr>나눔명조 ExtraBold</vt:lpstr>
      <vt:lpstr>맑은 고딕</vt:lpstr>
      <vt:lpstr>-윤고딕310</vt:lpstr>
      <vt:lpstr>-윤고딕330</vt:lpstr>
      <vt:lpstr>함초롬돋움</vt:lpstr>
      <vt:lpstr>Arial</vt:lpstr>
      <vt:lpstr>Office 테마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선희 김</cp:lastModifiedBy>
  <cp:revision>5</cp:revision>
  <dcterms:modified xsi:type="dcterms:W3CDTF">2019-03-13T05:41:51Z</dcterms:modified>
</cp:coreProperties>
</file>